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80" r:id="rId3"/>
    <p:sldId id="258" r:id="rId4"/>
    <p:sldId id="259" r:id="rId5"/>
    <p:sldId id="260" r:id="rId6"/>
    <p:sldId id="268" r:id="rId7"/>
    <p:sldId id="267" r:id="rId8"/>
    <p:sldId id="277" r:id="rId9"/>
    <p:sldId id="269" r:id="rId10"/>
    <p:sldId id="266" r:id="rId11"/>
    <p:sldId id="265" r:id="rId12"/>
    <p:sldId id="270" r:id="rId13"/>
    <p:sldId id="282" r:id="rId14"/>
    <p:sldId id="284" r:id="rId15"/>
    <p:sldId id="283" r:id="rId16"/>
    <p:sldId id="271" r:id="rId17"/>
    <p:sldId id="264" r:id="rId18"/>
    <p:sldId id="272" r:id="rId19"/>
    <p:sldId id="263" r:id="rId20"/>
    <p:sldId id="273" r:id="rId21"/>
    <p:sldId id="262" r:id="rId22"/>
    <p:sldId id="274" r:id="rId23"/>
    <p:sldId id="261" r:id="rId24"/>
    <p:sldId id="276" r:id="rId25"/>
    <p:sldId id="285" r:id="rId26"/>
    <p:sldId id="286" r:id="rId27"/>
    <p:sldId id="287" r:id="rId28"/>
    <p:sldId id="28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C6086-BC07-43C0-8743-EE4136717EB0}" type="datetimeFigureOut">
              <a:rPr lang="en-US" smtClean="0"/>
              <a:t>3/4/2024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50DDE-0AEF-4CD0-BDA7-9C6F281B4FB1}" type="slidenum">
              <a:rPr lang="en-US" smtClean="0"/>
              <a:t>‹#›</a:t>
            </a:fld>
            <a:endParaRPr lang="en-US"/>
          </a:p>
        </p:txBody>
      </p:sp>
    </p:spTree>
    <p:extLst>
      <p:ext uri="{BB962C8B-B14F-4D97-AF65-F5344CB8AC3E}">
        <p14:creationId xmlns:p14="http://schemas.microsoft.com/office/powerpoint/2010/main" val="172498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9B9A-C463-41B1-8102-FCB55DD1FC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1B3FAC-3425-4EBE-A74B-9260B4083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36051-45AC-4B04-8549-3C98E006DBD4}"/>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13B2258F-344F-4C21-8BBB-44AD8EF9B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991CC-4EB8-425A-8EA8-5A751D8B3301}"/>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97283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A5C08-A77D-475E-916F-B2131628BD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7FDE83-C092-4E5D-A6FA-B3D692EA85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55406-8448-491A-9EE6-19E125B65D30}"/>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4935CC02-6E77-4F61-92F9-3ACC2A46E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5412A-23EE-4AA3-B078-ED77AD8D25BD}"/>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33907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F20BD5-8D6E-467F-AA85-1650E14186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EF6662-7ABD-4C1A-A8A3-A2E0778221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B7A539-DE05-40D2-A22B-22317DC348C2}"/>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731E2949-863D-4635-8BA7-78330A486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5A77C-95F9-4EEF-8971-887F4663C3C6}"/>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23418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B106B-BF6C-4F1D-BE3A-D326164A53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9EB3B0-79FD-4CE2-B167-EFCF0AF246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FDCE7-B803-4841-84AE-9E600708D612}"/>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405FA123-05FE-4D0D-9235-5FE455292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95C2F-843E-4762-94C4-A44C83091A7E}"/>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6239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CFC2-645F-4D4A-AA1D-D7ECB3BFA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F3406C-F930-4912-9789-09715D21B9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316AB8-6CAB-4E8E-A2AA-C3B6F280CABF}"/>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5DAD6354-ACC5-4A2F-96A4-7D8E2C62E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6CA47-BF77-42D8-8BFD-7EA4EAD2F574}"/>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128667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7628-B0C7-4B98-A1C3-B947C10FD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C26212-9862-4293-96C5-2DF756DF4E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AE64FE-E1F1-4B01-9D2E-CF2C3283B9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14652-2975-4040-81D9-FCC372DBD118}"/>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6" name="Footer Placeholder 5">
            <a:extLst>
              <a:ext uri="{FF2B5EF4-FFF2-40B4-BE49-F238E27FC236}">
                <a16:creationId xmlns:a16="http://schemas.microsoft.com/office/drawing/2014/main" id="{0C536C0C-13C8-49CA-BFE9-3E8751969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A1F1F-7976-4AFB-9D42-7954FD5D9C33}"/>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34449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B8FF-34C0-4E22-8C6C-7318E38072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709C49-16FE-4FEC-A096-A7B943117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7D34BC-9865-4032-B9A8-AD14A914A8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C08D3-2D3B-415E-BFBC-5CFB617F5A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50BEC5-4867-4A7C-B7BE-64269FC755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C1FBD-E3D7-4FCB-93FD-D015F95CC642}"/>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8" name="Footer Placeholder 7">
            <a:extLst>
              <a:ext uri="{FF2B5EF4-FFF2-40B4-BE49-F238E27FC236}">
                <a16:creationId xmlns:a16="http://schemas.microsoft.com/office/drawing/2014/main" id="{B7D8EDF8-E3CE-4AE5-92DB-0F42979D6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27F769-9064-4852-84B9-A67C85930AE7}"/>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400914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7432-EC9E-4DB0-AA0F-07CA79B0C9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B1A81-F628-424E-BF04-F9C40FB28990}"/>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4" name="Footer Placeholder 3">
            <a:extLst>
              <a:ext uri="{FF2B5EF4-FFF2-40B4-BE49-F238E27FC236}">
                <a16:creationId xmlns:a16="http://schemas.microsoft.com/office/drawing/2014/main" id="{C47F6680-2E59-460C-B4E7-D2C1477872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883763-BA1D-48FE-9BAF-1566D6819CB0}"/>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2668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DC5326-7509-4035-A5FF-01AF83782DC6}"/>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3" name="Footer Placeholder 2">
            <a:extLst>
              <a:ext uri="{FF2B5EF4-FFF2-40B4-BE49-F238E27FC236}">
                <a16:creationId xmlns:a16="http://schemas.microsoft.com/office/drawing/2014/main" id="{5243DB42-84F8-4ED5-8080-D1B82F22CF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48CF4B-DA38-430E-BA3D-F1A191124ACA}"/>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296040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BD3A-E549-4435-A24A-A114921F1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B41824-EBF9-49FD-8896-86C0B95C5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5760DE-EDEC-4F69-A754-F70B85D8E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6C1E5E-E708-4C91-9BEC-7CC8C95F74EA}"/>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6" name="Footer Placeholder 5">
            <a:extLst>
              <a:ext uri="{FF2B5EF4-FFF2-40B4-BE49-F238E27FC236}">
                <a16:creationId xmlns:a16="http://schemas.microsoft.com/office/drawing/2014/main" id="{E8D89662-4B24-4EC8-A078-D59EC9D0D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94CE1-544B-46E3-B553-0083C2C6893D}"/>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8082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CDC2-868A-4C52-BD35-4CD8D1998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42F309-50D9-495A-B62C-4B5B5ED1F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35A6AE-4201-4781-817C-67907C2E5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9F305D-45F5-4256-9E3A-632D80D1DB24}"/>
              </a:ext>
            </a:extLst>
          </p:cNvPr>
          <p:cNvSpPr>
            <a:spLocks noGrp="1"/>
          </p:cNvSpPr>
          <p:nvPr>
            <p:ph type="dt" sz="half" idx="10"/>
          </p:nvPr>
        </p:nvSpPr>
        <p:spPr/>
        <p:txBody>
          <a:bodyPr/>
          <a:lstStyle/>
          <a:p>
            <a:fld id="{5E8D4384-6A0D-4312-B2B2-6E39549A663B}" type="datetimeFigureOut">
              <a:rPr lang="en-US" smtClean="0"/>
              <a:t>3/4/2024</a:t>
            </a:fld>
            <a:endParaRPr lang="en-US"/>
          </a:p>
        </p:txBody>
      </p:sp>
      <p:sp>
        <p:nvSpPr>
          <p:cNvPr id="6" name="Footer Placeholder 5">
            <a:extLst>
              <a:ext uri="{FF2B5EF4-FFF2-40B4-BE49-F238E27FC236}">
                <a16:creationId xmlns:a16="http://schemas.microsoft.com/office/drawing/2014/main" id="{F5A69EC3-49FE-4EE8-9DDA-5489A0992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4C41C-06C3-450B-8207-23FC4903E81E}"/>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100418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802BDB-F4E1-4E5C-8F86-4DE528D8B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5E615D-E0D9-45D9-968E-48BDF94C9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29EB7-E4FD-449E-8709-C55323D5E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D4384-6A0D-4312-B2B2-6E39549A663B}" type="datetimeFigureOut">
              <a:rPr lang="en-US" smtClean="0"/>
              <a:t>3/4/2024</a:t>
            </a:fld>
            <a:endParaRPr lang="en-US"/>
          </a:p>
        </p:txBody>
      </p:sp>
      <p:sp>
        <p:nvSpPr>
          <p:cNvPr id="5" name="Footer Placeholder 4">
            <a:extLst>
              <a:ext uri="{FF2B5EF4-FFF2-40B4-BE49-F238E27FC236}">
                <a16:creationId xmlns:a16="http://schemas.microsoft.com/office/drawing/2014/main" id="{469D332E-1703-4EF5-A72A-05518B4D3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D972BA-33B6-4C77-8B14-95AD05E6D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FA34B-FB71-405C-9DB9-9FCDA23409FE}" type="slidenum">
              <a:rPr lang="en-US" smtClean="0"/>
              <a:t>‹#›</a:t>
            </a:fld>
            <a:endParaRPr lang="en-US"/>
          </a:p>
        </p:txBody>
      </p:sp>
    </p:spTree>
    <p:extLst>
      <p:ext uri="{BB962C8B-B14F-4D97-AF65-F5344CB8AC3E}">
        <p14:creationId xmlns:p14="http://schemas.microsoft.com/office/powerpoint/2010/main" val="385016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270000" y="573722"/>
            <a:ext cx="10109200" cy="3362961"/>
          </a:xfrm>
        </p:spPr>
        <p:txBody>
          <a:bodyPr>
            <a:normAutofit/>
          </a:bodyPr>
          <a:lstStyle/>
          <a:p>
            <a:r>
              <a:rPr lang="en-US" sz="5000" dirty="0"/>
              <a:t>Charity Missionary Baptist Church</a:t>
            </a:r>
          </a:p>
          <a:p>
            <a:r>
              <a:rPr lang="en-US" sz="5000" dirty="0"/>
              <a:t>Wednesday Bible Study</a:t>
            </a:r>
          </a:p>
          <a:p>
            <a:r>
              <a:rPr lang="en-US" sz="5000" dirty="0"/>
              <a:t>March 6, 2024</a:t>
            </a:r>
          </a:p>
          <a:p>
            <a:endParaRPr lang="en-US" dirty="0"/>
          </a:p>
        </p:txBody>
      </p:sp>
      <p:pic>
        <p:nvPicPr>
          <p:cNvPr id="1030" name="Picture 6" descr="https://ecp.yusercontent.com/mail?url=https%3A%2F%2Fmcusercontent.com%2F0f4bf2ba0e2317d04453eaa3f%2Fimages%2F7059b15b-c2ac-8d35-e6cd-28cc26eea204.jpg&amp;t=1709610117&amp;ymreqid=e512c1d9-4eb8-4bed-1c76-670084012a00&amp;sig=VFJcVRhBOjZK9lIQ1hlvFQ--~D">
            <a:extLst>
              <a:ext uri="{FF2B5EF4-FFF2-40B4-BE49-F238E27FC236}">
                <a16:creationId xmlns:a16="http://schemas.microsoft.com/office/drawing/2014/main" id="{37503A35-D3C8-4FD7-A781-B5379CF1B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7648" y="3936683"/>
            <a:ext cx="789622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01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371600" y="329883"/>
            <a:ext cx="9144000" cy="1224597"/>
          </a:xfrm>
        </p:spPr>
        <p:txBody>
          <a:bodyPr/>
          <a:lstStyle/>
          <a:p>
            <a:r>
              <a:rPr lang="en-US" b="1" dirty="0">
                <a:solidFill>
                  <a:srgbClr val="00B0F0"/>
                </a:solidFill>
              </a:rPr>
              <a:t>ANSWER 4</a:t>
            </a:r>
            <a:r>
              <a:rPr lang="en-US" b="1" dirty="0"/>
              <a:t> (part 1)</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924560" y="1717040"/>
            <a:ext cx="10779760" cy="4937760"/>
          </a:xfrm>
        </p:spPr>
        <p:txBody>
          <a:bodyPr>
            <a:noAutofit/>
          </a:bodyPr>
          <a:lstStyle/>
          <a:p>
            <a:pPr algn="l"/>
            <a:r>
              <a:rPr lang="en-US" sz="3900" dirty="0"/>
              <a:t>Micah 6:8 KJV</a:t>
            </a:r>
          </a:p>
          <a:p>
            <a:pPr marL="571500" indent="-571500" algn="l">
              <a:buFont typeface="Arial" panose="020B0604020202020204" pitchFamily="34" charset="0"/>
              <a:buChar char="•"/>
            </a:pPr>
            <a:r>
              <a:rPr lang="en-US" sz="3900" dirty="0"/>
              <a:t>This verse emphasizes the ethical principles and values that God desires from humanity. </a:t>
            </a:r>
          </a:p>
          <a:p>
            <a:pPr marL="571500" indent="-571500" algn="l">
              <a:buFont typeface="Arial" panose="020B0604020202020204" pitchFamily="34" charset="0"/>
              <a:buChar char="•"/>
            </a:pPr>
            <a:r>
              <a:rPr lang="en-US" sz="3900" dirty="0"/>
              <a:t>The verse is quoted in discussions about social justice, ethical living, and the relationship between individuals and their faith. It serves as a concise and powerful summary of the moral expectations set forth in the Judeo-Christian tradition.</a:t>
            </a:r>
          </a:p>
          <a:p>
            <a:pPr algn="l"/>
            <a:endParaRPr lang="en-US" sz="5000" dirty="0"/>
          </a:p>
        </p:txBody>
      </p:sp>
    </p:spTree>
    <p:extLst>
      <p:ext uri="{BB962C8B-B14F-4D97-AF65-F5344CB8AC3E}">
        <p14:creationId xmlns:p14="http://schemas.microsoft.com/office/powerpoint/2010/main" val="90832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02080" y="451803"/>
            <a:ext cx="9144000" cy="1224597"/>
          </a:xfrm>
        </p:spPr>
        <p:txBody>
          <a:bodyPr/>
          <a:lstStyle/>
          <a:p>
            <a:r>
              <a:rPr lang="en-US" b="1" dirty="0">
                <a:solidFill>
                  <a:srgbClr val="00B0F0"/>
                </a:solidFill>
              </a:rPr>
              <a:t>ANSWER</a:t>
            </a:r>
            <a:r>
              <a:rPr lang="en-US" b="1" dirty="0"/>
              <a:t> (part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650240" y="1935798"/>
            <a:ext cx="11064240" cy="4688522"/>
          </a:xfrm>
        </p:spPr>
        <p:txBody>
          <a:bodyPr>
            <a:noAutofit/>
          </a:bodyPr>
          <a:lstStyle/>
          <a:p>
            <a:pPr algn="l"/>
            <a:r>
              <a:rPr lang="en-US" sz="3000" dirty="0"/>
              <a:t>Three key aspects of righteous living is to act justly, love mercy (kindness) and walk humbly with God.  </a:t>
            </a:r>
          </a:p>
          <a:p>
            <a:pPr algn="l"/>
            <a:r>
              <a:rPr lang="en-US" sz="3000" b="1" dirty="0"/>
              <a:t>Act justly</a:t>
            </a:r>
            <a:r>
              <a:rPr lang="en-US" sz="3000" dirty="0"/>
              <a:t>:  To behave in a fair and reasonable manner while promoting integrity and righteousness in one’s actions and dealings with others.</a:t>
            </a:r>
          </a:p>
          <a:p>
            <a:pPr algn="l"/>
            <a:r>
              <a:rPr lang="en-US" sz="3000" b="1" dirty="0"/>
              <a:t>Love mercy</a:t>
            </a:r>
            <a:r>
              <a:rPr lang="en-US" sz="3000" dirty="0"/>
              <a:t>:  To show care, kindness, and compassion to others with a generous and forgiving attitude.</a:t>
            </a:r>
          </a:p>
          <a:p>
            <a:pPr algn="l"/>
            <a:r>
              <a:rPr lang="en-US" sz="3000" b="1" dirty="0"/>
              <a:t>Walk humbly with God</a:t>
            </a:r>
            <a:r>
              <a:rPr lang="en-US" sz="3000" dirty="0"/>
              <a:t>:  To maintain a humble and respectful relationship with God, while living in accordance with God’s guidance.</a:t>
            </a:r>
          </a:p>
          <a:p>
            <a:pPr algn="l"/>
            <a:endParaRPr lang="en-US" sz="5000" dirty="0"/>
          </a:p>
        </p:txBody>
      </p:sp>
    </p:spTree>
    <p:extLst>
      <p:ext uri="{BB962C8B-B14F-4D97-AF65-F5344CB8AC3E}">
        <p14:creationId xmlns:p14="http://schemas.microsoft.com/office/powerpoint/2010/main" val="373327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174240"/>
            <a:ext cx="10109200" cy="3505200"/>
          </a:xfrm>
        </p:spPr>
        <p:txBody>
          <a:bodyPr>
            <a:normAutofit/>
          </a:bodyPr>
          <a:lstStyle/>
          <a:p>
            <a:pPr lvl="0" algn="l"/>
            <a:endParaRPr lang="en-US" sz="5000" dirty="0"/>
          </a:p>
          <a:p>
            <a:pPr lvl="0" algn="l"/>
            <a:r>
              <a:rPr lang="en-US" sz="5000" dirty="0"/>
              <a:t>Did Pilate honor his wife’s statement to have nothing to do with Jesus? </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5</a:t>
            </a:r>
          </a:p>
        </p:txBody>
      </p:sp>
    </p:spTree>
    <p:extLst>
      <p:ext uri="{BB962C8B-B14F-4D97-AF65-F5344CB8AC3E}">
        <p14:creationId xmlns:p14="http://schemas.microsoft.com/office/powerpoint/2010/main" val="388837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5</a:t>
            </a:r>
            <a:r>
              <a:rPr lang="en-US" b="1" dirty="0"/>
              <a:t> (part 1)</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41120" y="1966277"/>
            <a:ext cx="10058400" cy="4317999"/>
          </a:xfrm>
        </p:spPr>
        <p:txBody>
          <a:bodyPr>
            <a:noAutofit/>
          </a:bodyPr>
          <a:lstStyle/>
          <a:p>
            <a:pPr algn="l"/>
            <a:r>
              <a:rPr lang="en-US" sz="5000" dirty="0"/>
              <a:t>No!</a:t>
            </a:r>
          </a:p>
          <a:p>
            <a:pPr algn="l"/>
            <a:endParaRPr lang="en-US" b="1" dirty="0"/>
          </a:p>
          <a:p>
            <a:pPr algn="l"/>
            <a:r>
              <a:rPr lang="en-US" sz="3000" b="1" dirty="0"/>
              <a:t>Matthew 27:24-26 KJV</a:t>
            </a:r>
            <a:r>
              <a:rPr lang="en-US" sz="3000" dirty="0"/>
              <a:t> “</a:t>
            </a:r>
            <a:r>
              <a:rPr lang="en-US" sz="3000" i="1" dirty="0"/>
              <a:t>When Pilate saw that he could prevail nothing, but that rather a tumult was made, he took water, and washed his hands before the multitude, saying, I am innocent of the blood of this just person: see ye to it.  25 Then answered all the people, and said, His blood be on us, and on our children.  26 Then released he Barabbas unto them: and when he had scourged Jesus, he delivered him to be crucified.”</a:t>
            </a:r>
            <a:endParaRPr lang="en-US" sz="3000" dirty="0"/>
          </a:p>
          <a:p>
            <a:pPr algn="l"/>
            <a:endParaRPr lang="en-US" sz="5000" dirty="0"/>
          </a:p>
        </p:txBody>
      </p:sp>
    </p:spTree>
    <p:extLst>
      <p:ext uri="{BB962C8B-B14F-4D97-AF65-F5344CB8AC3E}">
        <p14:creationId xmlns:p14="http://schemas.microsoft.com/office/powerpoint/2010/main" val="2858531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a:t>
            </a:r>
            <a:r>
              <a:rPr lang="en-US" b="1" dirty="0"/>
              <a:t>(part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41120" y="1966277"/>
            <a:ext cx="10058400" cy="4317999"/>
          </a:xfrm>
        </p:spPr>
        <p:txBody>
          <a:bodyPr>
            <a:noAutofit/>
          </a:bodyPr>
          <a:lstStyle/>
          <a:p>
            <a:r>
              <a:rPr lang="en-US" b="1" dirty="0"/>
              <a:t>Luke 23:4 KJV</a:t>
            </a:r>
            <a:r>
              <a:rPr lang="en-US" i="1" dirty="0"/>
              <a:t> “Then said Pilate to the chief priests and to the people, "I find no fault in this man."  </a:t>
            </a:r>
            <a:r>
              <a:rPr lang="en-US" b="1" dirty="0"/>
              <a:t>Luke 23:7</a:t>
            </a:r>
            <a:r>
              <a:rPr lang="en-US" i="1" dirty="0"/>
              <a:t> “And as soon as he knew that he belonged unto Herod's jurisdiction, he sent him to Herod, who himself also was at Jerusalem at that time.” </a:t>
            </a:r>
            <a:endParaRPr lang="en-US" dirty="0"/>
          </a:p>
          <a:p>
            <a:r>
              <a:rPr lang="en-US" b="1" dirty="0"/>
              <a:t>Luke 23:24-25 KJV</a:t>
            </a:r>
            <a:r>
              <a:rPr lang="en-US" i="1" dirty="0"/>
              <a:t> “And Pilate gave sentence that it should be as they required. 25 And he released unto them him that for sedition and murder was cast into prison, whom they had desired; but he delivered Jesus to their will.”</a:t>
            </a:r>
            <a:endParaRPr lang="en-US" dirty="0"/>
          </a:p>
          <a:p>
            <a:pPr algn="l"/>
            <a:endParaRPr lang="en-US" sz="5000" dirty="0"/>
          </a:p>
        </p:txBody>
      </p:sp>
    </p:spTree>
    <p:extLst>
      <p:ext uri="{BB962C8B-B14F-4D97-AF65-F5344CB8AC3E}">
        <p14:creationId xmlns:p14="http://schemas.microsoft.com/office/powerpoint/2010/main" val="830331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a:t>
            </a:r>
            <a:r>
              <a:rPr lang="en-US" b="1" dirty="0"/>
              <a:t>(part 3)</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41120" y="1966277"/>
            <a:ext cx="10058400" cy="4317999"/>
          </a:xfrm>
        </p:spPr>
        <p:txBody>
          <a:bodyPr>
            <a:noAutofit/>
          </a:bodyPr>
          <a:lstStyle/>
          <a:p>
            <a:r>
              <a:rPr lang="en-US" b="1" dirty="0"/>
              <a:t>Mark 15:14-15</a:t>
            </a:r>
            <a:r>
              <a:rPr lang="en-US" i="1" dirty="0"/>
              <a:t> “Then Pilate said unto them, Why, what evil hath he done? And they cried out the more exceedingly, Crucify him.  </a:t>
            </a:r>
            <a:r>
              <a:rPr lang="en-US" b="1" i="1" baseline="30000" dirty="0"/>
              <a:t>15 </a:t>
            </a:r>
            <a:r>
              <a:rPr lang="en-US" i="1" dirty="0"/>
              <a:t>And so Pilate, willing to content the people, released Barabbas unto them, and delivered Jesus, when he had scourged him, to be crucified”.</a:t>
            </a:r>
            <a:endParaRPr lang="en-US" dirty="0"/>
          </a:p>
          <a:p>
            <a:r>
              <a:rPr lang="en-US" b="1" dirty="0"/>
              <a:t>John 19:16-18 KJV</a:t>
            </a:r>
            <a:r>
              <a:rPr lang="en-US" b="1" i="1" baseline="30000" dirty="0"/>
              <a:t> </a:t>
            </a:r>
            <a:r>
              <a:rPr lang="en-US" i="1" dirty="0"/>
              <a:t>“Then delivered he him therefore unto them to be crucified. And they took Jesus, and led him away.  </a:t>
            </a:r>
            <a:r>
              <a:rPr lang="en-US" b="1" i="1" baseline="30000" dirty="0"/>
              <a:t>17 </a:t>
            </a:r>
            <a:r>
              <a:rPr lang="en-US" i="1" dirty="0"/>
              <a:t>And he bearing his cross went forth into a place called the place of a skull, which is called in the Hebrew Golgotha: </a:t>
            </a:r>
            <a:r>
              <a:rPr lang="en-US" b="1" i="1" baseline="30000" dirty="0"/>
              <a:t>18 </a:t>
            </a:r>
            <a:r>
              <a:rPr lang="en-US" i="1" dirty="0"/>
              <a:t>Where they crucified him, and two others with him, on either side one, and Jesus in the midst.”</a:t>
            </a:r>
            <a:endParaRPr lang="en-US" dirty="0"/>
          </a:p>
          <a:p>
            <a:pPr algn="l"/>
            <a:endParaRPr lang="en-US" sz="5000" dirty="0"/>
          </a:p>
        </p:txBody>
      </p:sp>
    </p:spTree>
    <p:extLst>
      <p:ext uri="{BB962C8B-B14F-4D97-AF65-F5344CB8AC3E}">
        <p14:creationId xmlns:p14="http://schemas.microsoft.com/office/powerpoint/2010/main" val="71501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lgn="l"/>
            <a:endParaRPr lang="en-US" dirty="0"/>
          </a:p>
          <a:p>
            <a:pPr lvl="0" algn="l"/>
            <a:r>
              <a:rPr lang="en-US" sz="5000" dirty="0"/>
              <a:t>Who was the first black woman pastor to speak at the National Baptist Joint Board Session in January 2024?</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6</a:t>
            </a:r>
          </a:p>
        </p:txBody>
      </p:sp>
    </p:spTree>
    <p:extLst>
      <p:ext uri="{BB962C8B-B14F-4D97-AF65-F5344CB8AC3E}">
        <p14:creationId xmlns:p14="http://schemas.microsoft.com/office/powerpoint/2010/main" val="38371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6</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endParaRPr lang="en-US" sz="5000" dirty="0"/>
          </a:p>
          <a:p>
            <a:pPr algn="l"/>
            <a:r>
              <a:rPr lang="en-US" sz="5000" dirty="0"/>
              <a:t>Dr. Gina Stewart</a:t>
            </a:r>
          </a:p>
        </p:txBody>
      </p:sp>
      <p:pic>
        <p:nvPicPr>
          <p:cNvPr id="4" name="Picture 2" descr="Gina Stewart">
            <a:extLst>
              <a:ext uri="{FF2B5EF4-FFF2-40B4-BE49-F238E27FC236}">
                <a16:creationId xmlns:a16="http://schemas.microsoft.com/office/drawing/2014/main" id="{24BA38BB-1979-4B9D-9E80-6BFA25AEF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3573" y="3208973"/>
            <a:ext cx="3305175"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01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lgn="l"/>
            <a:endParaRPr lang="en-US" sz="5000" dirty="0"/>
          </a:p>
          <a:p>
            <a:pPr lvl="0" algn="l"/>
            <a:r>
              <a:rPr lang="en-US" sz="5000" dirty="0"/>
              <a:t>What woman in the Bible did Dr. Gina Stewart highlight at the end of her message?</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7</a:t>
            </a:r>
          </a:p>
        </p:txBody>
      </p:sp>
    </p:spTree>
    <p:extLst>
      <p:ext uri="{BB962C8B-B14F-4D97-AF65-F5344CB8AC3E}">
        <p14:creationId xmlns:p14="http://schemas.microsoft.com/office/powerpoint/2010/main" val="662472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7</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endParaRPr lang="en-US" sz="5000" dirty="0"/>
          </a:p>
          <a:p>
            <a:pPr algn="l"/>
            <a:r>
              <a:rPr lang="en-US" sz="5000" dirty="0"/>
              <a:t>Claudia (Pilate’s Wife)</a:t>
            </a:r>
          </a:p>
        </p:txBody>
      </p:sp>
    </p:spTree>
    <p:extLst>
      <p:ext uri="{BB962C8B-B14F-4D97-AF65-F5344CB8AC3E}">
        <p14:creationId xmlns:p14="http://schemas.microsoft.com/office/powerpoint/2010/main" val="269232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270000" y="2921317"/>
            <a:ext cx="10109200" cy="3362961"/>
          </a:xfrm>
        </p:spPr>
        <p:txBody>
          <a:bodyPr>
            <a:normAutofit/>
          </a:bodyPr>
          <a:lstStyle/>
          <a:p>
            <a:pPr algn="l"/>
            <a:r>
              <a:rPr lang="en-US" sz="5000" dirty="0"/>
              <a:t>1.  Jesus was handed over to the Roman Governor (Pontius Pilate).  What is the name of the Pontius Pilate’s wife?</a:t>
            </a:r>
          </a:p>
          <a:p>
            <a:endParaRPr lang="en-US" dirty="0"/>
          </a:p>
        </p:txBody>
      </p:sp>
      <p:sp>
        <p:nvSpPr>
          <p:cNvPr id="4" name="Title 1">
            <a:extLst>
              <a:ext uri="{FF2B5EF4-FFF2-40B4-BE49-F238E27FC236}">
                <a16:creationId xmlns:a16="http://schemas.microsoft.com/office/drawing/2014/main" id="{149B222C-B2A5-42D7-BDFA-C04068BDD8C8}"/>
              </a:ext>
            </a:extLst>
          </p:cNvPr>
          <p:cNvSpPr>
            <a:spLocks noGrp="1"/>
          </p:cNvSpPr>
          <p:nvPr>
            <p:ph type="ctrTitle"/>
          </p:nvPr>
        </p:nvSpPr>
        <p:spPr>
          <a:xfrm>
            <a:off x="1442720" y="573723"/>
            <a:ext cx="9144000" cy="1224597"/>
          </a:xfrm>
        </p:spPr>
        <p:txBody>
          <a:bodyPr/>
          <a:lstStyle/>
          <a:p>
            <a:r>
              <a:rPr lang="en-US" b="1" dirty="0">
                <a:solidFill>
                  <a:srgbClr val="0070C0"/>
                </a:solidFill>
              </a:rPr>
              <a:t>Question 1</a:t>
            </a:r>
          </a:p>
        </p:txBody>
      </p:sp>
    </p:spTree>
    <p:extLst>
      <p:ext uri="{BB962C8B-B14F-4D97-AF65-F5344CB8AC3E}">
        <p14:creationId xmlns:p14="http://schemas.microsoft.com/office/powerpoint/2010/main" val="3968915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lgn="l"/>
            <a:endParaRPr lang="en-US" sz="5000" dirty="0"/>
          </a:p>
          <a:p>
            <a:pPr lvl="0" algn="l"/>
            <a:r>
              <a:rPr lang="en-US" sz="5000" dirty="0"/>
              <a:t>What did Dr. Gina Stewart tell the people to do as related to Claudia? </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8</a:t>
            </a:r>
          </a:p>
        </p:txBody>
      </p:sp>
    </p:spTree>
    <p:extLst>
      <p:ext uri="{BB962C8B-B14F-4D97-AF65-F5344CB8AC3E}">
        <p14:creationId xmlns:p14="http://schemas.microsoft.com/office/powerpoint/2010/main" val="3404833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8</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endParaRPr lang="en-US" dirty="0"/>
          </a:p>
          <a:p>
            <a:pPr algn="l"/>
            <a:r>
              <a:rPr lang="en-US" sz="5000" dirty="0"/>
              <a:t>Speak up for Jesus!  Claudia spoke up for Jesus!</a:t>
            </a:r>
          </a:p>
        </p:txBody>
      </p:sp>
    </p:spTree>
    <p:extLst>
      <p:ext uri="{BB962C8B-B14F-4D97-AF65-F5344CB8AC3E}">
        <p14:creationId xmlns:p14="http://schemas.microsoft.com/office/powerpoint/2010/main" val="268080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lgn="l"/>
            <a:endParaRPr lang="en-US" sz="5000" dirty="0"/>
          </a:p>
          <a:p>
            <a:pPr lvl="0" algn="l"/>
            <a:r>
              <a:rPr lang="en-US" sz="5000" dirty="0"/>
              <a:t>Who is Dr. Gina Stewart? (elaborate on her accolades)</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9</a:t>
            </a:r>
          </a:p>
        </p:txBody>
      </p:sp>
    </p:spTree>
    <p:extLst>
      <p:ext uri="{BB962C8B-B14F-4D97-AF65-F5344CB8AC3E}">
        <p14:creationId xmlns:p14="http://schemas.microsoft.com/office/powerpoint/2010/main" val="3949677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290320" y="294640"/>
            <a:ext cx="9144000" cy="965200"/>
          </a:xfrm>
        </p:spPr>
        <p:txBody>
          <a:bodyPr/>
          <a:lstStyle/>
          <a:p>
            <a:r>
              <a:rPr lang="en-US" b="1" dirty="0">
                <a:solidFill>
                  <a:srgbClr val="00B0F0"/>
                </a:solidFill>
              </a:rPr>
              <a:t>ANSWER 9</a:t>
            </a:r>
            <a:r>
              <a:rPr lang="en-US" b="1" dirty="0"/>
              <a:t> (part 1)</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482600" y="1539557"/>
            <a:ext cx="11226800" cy="5023803"/>
          </a:xfrm>
        </p:spPr>
        <p:txBody>
          <a:bodyPr>
            <a:noAutofit/>
          </a:bodyPr>
          <a:lstStyle/>
          <a:p>
            <a:pPr lvl="0" algn="l"/>
            <a:r>
              <a:rPr lang="en-US" sz="3000" b="1" dirty="0"/>
              <a:t>Biography</a:t>
            </a:r>
          </a:p>
          <a:p>
            <a:pPr marL="342900" lvl="0" indent="-342900" algn="l">
              <a:buFont typeface="Arial" panose="020B0604020202020204" pitchFamily="34" charset="0"/>
              <a:buChar char="•"/>
            </a:pPr>
            <a:r>
              <a:rPr lang="en-US" sz="3000" dirty="0"/>
              <a:t>She is the Senior Pastor of Christ Missionary Baptist Church since 1995, located in Memphis, Tennessee.  </a:t>
            </a:r>
          </a:p>
          <a:p>
            <a:pPr marL="342900" lvl="0" indent="-342900" algn="l" fontAlgn="base">
              <a:buFont typeface="Arial" panose="020B0604020202020204" pitchFamily="34" charset="0"/>
              <a:buChar char="•"/>
            </a:pPr>
            <a:r>
              <a:rPr lang="en-US" sz="3000" dirty="0"/>
              <a:t>She became the first Woman President of the Lott Carey Baptist Foreign Mission Society in 2021. Lott Carey Baptist Foreign Mission Society established since 1897.</a:t>
            </a:r>
          </a:p>
          <a:p>
            <a:pPr marL="342900" lvl="0" indent="-342900" algn="l" fontAlgn="base">
              <a:buFont typeface="Arial" panose="020B0604020202020204" pitchFamily="34" charset="0"/>
              <a:buChar char="•"/>
            </a:pPr>
            <a:r>
              <a:rPr lang="en-US" sz="3000" dirty="0"/>
              <a:t>She received the President’s Volunteer Service Award from President Joseph R. Biden in 2021.</a:t>
            </a:r>
          </a:p>
          <a:p>
            <a:pPr marL="342900" lvl="0" indent="-342900" algn="l">
              <a:buFont typeface="Arial" panose="020B0604020202020204" pitchFamily="34" charset="0"/>
              <a:buChar char="•"/>
            </a:pPr>
            <a:r>
              <a:rPr lang="en-US" sz="3000" dirty="0"/>
              <a:t>She preached at the Hampton Minister’s Conference in June 2009 and was the Conference Preacher for the Hampton </a:t>
            </a:r>
            <a:r>
              <a:rPr lang="en-US" dirty="0"/>
              <a:t>Minister’s Conference in June 2011.</a:t>
            </a:r>
          </a:p>
          <a:p>
            <a:pPr algn="l"/>
            <a:endParaRPr lang="en-US" sz="5000" dirty="0"/>
          </a:p>
        </p:txBody>
      </p:sp>
    </p:spTree>
    <p:extLst>
      <p:ext uri="{BB962C8B-B14F-4D97-AF65-F5344CB8AC3E}">
        <p14:creationId xmlns:p14="http://schemas.microsoft.com/office/powerpoint/2010/main" val="3976526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12240" y="329883"/>
            <a:ext cx="9144000" cy="1224597"/>
          </a:xfrm>
        </p:spPr>
        <p:txBody>
          <a:bodyPr/>
          <a:lstStyle/>
          <a:p>
            <a:r>
              <a:rPr lang="en-US" b="1" dirty="0">
                <a:solidFill>
                  <a:srgbClr val="00B0F0"/>
                </a:solidFill>
              </a:rPr>
              <a:t>ANSWER</a:t>
            </a:r>
            <a:r>
              <a:rPr lang="en-US" b="1" dirty="0"/>
              <a:t> (part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843280" y="1613058"/>
            <a:ext cx="10840720" cy="5041741"/>
          </a:xfrm>
        </p:spPr>
        <p:txBody>
          <a:bodyPr>
            <a:noAutofit/>
          </a:bodyPr>
          <a:lstStyle/>
          <a:p>
            <a:pPr algn="l"/>
            <a:r>
              <a:rPr lang="en-US" sz="3000" b="1" dirty="0"/>
              <a:t>Education</a:t>
            </a:r>
            <a:endParaRPr lang="en-US" sz="3000" dirty="0"/>
          </a:p>
          <a:p>
            <a:pPr marL="457200" lvl="0" indent="-457200" algn="l">
              <a:buFont typeface="Arial" panose="020B0604020202020204" pitchFamily="34" charset="0"/>
              <a:buChar char="•"/>
            </a:pPr>
            <a:r>
              <a:rPr lang="en-US" sz="3000" dirty="0"/>
              <a:t>In 1982, she earned a Bachelor of Business Administration (BBA) from the University of Memphis. </a:t>
            </a:r>
          </a:p>
          <a:p>
            <a:pPr marL="457200" lvl="0" indent="-457200" algn="l">
              <a:buFont typeface="Arial" panose="020B0604020202020204" pitchFamily="34" charset="0"/>
              <a:buChar char="•"/>
            </a:pPr>
            <a:r>
              <a:rPr lang="en-US" sz="3000" dirty="0"/>
              <a:t>In 1989, she received a Masters of Education in Administration and Supervision from Trevecca Nazarene College in Nashville, Tennessee</a:t>
            </a:r>
          </a:p>
          <a:p>
            <a:pPr marL="457200" lvl="0" indent="-457200" algn="l">
              <a:buFont typeface="Arial" panose="020B0604020202020204" pitchFamily="34" charset="0"/>
              <a:buChar char="•"/>
            </a:pPr>
            <a:r>
              <a:rPr lang="en-US" sz="3000" dirty="0"/>
              <a:t>In 1989, she received a Masters of Education in Administration and Supervision from Trevecca Nazarene College in Nashville, Tennessee. </a:t>
            </a:r>
          </a:p>
          <a:p>
            <a:pPr marL="457200" lvl="0" indent="-457200" algn="l">
              <a:buFont typeface="Arial" panose="020B0604020202020204" pitchFamily="34" charset="0"/>
              <a:buChar char="•"/>
            </a:pPr>
            <a:r>
              <a:rPr lang="en-US" sz="3000" dirty="0"/>
              <a:t>She received the Master of Divinity degree from Memphis Theological Seminary in May 1996. </a:t>
            </a:r>
          </a:p>
          <a:p>
            <a:pPr algn="l"/>
            <a:endParaRPr lang="en-US" sz="5000" dirty="0"/>
          </a:p>
        </p:txBody>
      </p:sp>
    </p:spTree>
    <p:extLst>
      <p:ext uri="{BB962C8B-B14F-4D97-AF65-F5344CB8AC3E}">
        <p14:creationId xmlns:p14="http://schemas.microsoft.com/office/powerpoint/2010/main" val="4033422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310640" y="203201"/>
            <a:ext cx="9144000" cy="1021398"/>
          </a:xfrm>
        </p:spPr>
        <p:txBody>
          <a:bodyPr/>
          <a:lstStyle/>
          <a:p>
            <a:r>
              <a:rPr lang="en-US" b="1" dirty="0">
                <a:solidFill>
                  <a:srgbClr val="00B0F0"/>
                </a:solidFill>
              </a:rPr>
              <a:t>ANSWER</a:t>
            </a:r>
            <a:r>
              <a:rPr lang="en-US" b="1" dirty="0"/>
              <a:t> (part 3)</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558800" y="1107440"/>
            <a:ext cx="11287760" cy="5547359"/>
          </a:xfrm>
        </p:spPr>
        <p:txBody>
          <a:bodyPr>
            <a:noAutofit/>
          </a:bodyPr>
          <a:lstStyle/>
          <a:p>
            <a:pPr lvl="0" algn="l"/>
            <a:r>
              <a:rPr lang="en-US" sz="3000" b="1" dirty="0"/>
              <a:t>Education</a:t>
            </a:r>
            <a:r>
              <a:rPr lang="en-US" sz="3000" dirty="0"/>
              <a:t> (Continue)</a:t>
            </a:r>
          </a:p>
          <a:p>
            <a:pPr marL="342900" lvl="0" indent="-342900" algn="l">
              <a:buFont typeface="Arial" panose="020B0604020202020204" pitchFamily="34" charset="0"/>
              <a:buChar char="•"/>
            </a:pPr>
            <a:r>
              <a:rPr lang="en-US" sz="3000" dirty="0"/>
              <a:t>Dr. Stewart also attended the Harvard Divinity School Summer Leadership Institute for Church-Based Community and Economic Development (2000). </a:t>
            </a:r>
          </a:p>
          <a:p>
            <a:pPr marL="342900" lvl="0" indent="-342900" algn="l">
              <a:buFont typeface="Arial" panose="020B0604020202020204" pitchFamily="34" charset="0"/>
              <a:buChar char="•"/>
            </a:pPr>
            <a:r>
              <a:rPr lang="en-US" sz="3000" dirty="0"/>
              <a:t>She received the Doctor of Ministry degree from the Interdenominational Theological Center (ITC) in Atlanta, Georgia, on May 5, 2007. </a:t>
            </a:r>
          </a:p>
          <a:p>
            <a:pPr marL="342900" lvl="0" indent="-342900" algn="l">
              <a:buFont typeface="Arial" panose="020B0604020202020204" pitchFamily="34" charset="0"/>
              <a:buChar char="•"/>
            </a:pPr>
            <a:r>
              <a:rPr lang="en-US" sz="3000" dirty="0"/>
              <a:t>She is currently pursuing a Ph.D. in African American Preaching and Sacred Rhetoric Program at Christian Theological Seminary in Indianapolis, Indiana.</a:t>
            </a:r>
          </a:p>
          <a:p>
            <a:pPr marL="342900" lvl="0" indent="-342900" algn="l">
              <a:buFont typeface="Arial" panose="020B0604020202020204" pitchFamily="34" charset="0"/>
              <a:buChar char="•"/>
            </a:pPr>
            <a:r>
              <a:rPr lang="en-US" sz="3000" dirty="0"/>
              <a:t>American Preaching and Sacred Rhetoric Program in Indianapolis, Indiana.</a:t>
            </a:r>
          </a:p>
          <a:p>
            <a:pPr algn="l"/>
            <a:endParaRPr lang="en-US" sz="3000" dirty="0"/>
          </a:p>
        </p:txBody>
      </p:sp>
    </p:spTree>
    <p:extLst>
      <p:ext uri="{BB962C8B-B14F-4D97-AF65-F5344CB8AC3E}">
        <p14:creationId xmlns:p14="http://schemas.microsoft.com/office/powerpoint/2010/main" val="381805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310640" y="203201"/>
            <a:ext cx="9144000" cy="1021398"/>
          </a:xfrm>
        </p:spPr>
        <p:txBody>
          <a:bodyPr/>
          <a:lstStyle/>
          <a:p>
            <a:r>
              <a:rPr lang="en-US" b="1" dirty="0">
                <a:solidFill>
                  <a:srgbClr val="00B0F0"/>
                </a:solidFill>
              </a:rPr>
              <a:t>ANSWER</a:t>
            </a:r>
            <a:r>
              <a:rPr lang="en-US" b="1" dirty="0"/>
              <a:t> (part 4)</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558800" y="1107440"/>
            <a:ext cx="11287760" cy="5547359"/>
          </a:xfrm>
        </p:spPr>
        <p:txBody>
          <a:bodyPr>
            <a:noAutofit/>
          </a:bodyPr>
          <a:lstStyle/>
          <a:p>
            <a:pPr algn="l"/>
            <a:r>
              <a:rPr lang="en-US" sz="3000" b="1" dirty="0"/>
              <a:t>Books/Publications</a:t>
            </a:r>
            <a:endParaRPr lang="en-US" sz="3000" dirty="0"/>
          </a:p>
          <a:p>
            <a:pPr marL="342900" lvl="0" indent="-342900" algn="l">
              <a:buFont typeface="Arial" panose="020B0604020202020204" pitchFamily="34" charset="0"/>
              <a:buChar char="•"/>
            </a:pPr>
            <a:r>
              <a:rPr lang="en-US" sz="3000" dirty="0"/>
              <a:t>She is also a member of Delta Sigma Theta Sorority Inc. In September 2015, she released her first book entitled We've Got Next: </a:t>
            </a:r>
            <a:r>
              <a:rPr lang="en-US" sz="3000" dirty="0" err="1"/>
              <a:t>HERstory</a:t>
            </a:r>
            <a:r>
              <a:rPr lang="en-US" sz="3000" dirty="0"/>
              <a:t> in </a:t>
            </a:r>
            <a:r>
              <a:rPr lang="en-US" sz="3000" dirty="0" err="1"/>
              <a:t>HIStory</a:t>
            </a:r>
            <a:endParaRPr lang="en-US" sz="3000" dirty="0"/>
          </a:p>
          <a:p>
            <a:pPr marL="342900" lvl="0" indent="-342900" algn="l">
              <a:buFont typeface="Arial" panose="020B0604020202020204" pitchFamily="34" charset="0"/>
              <a:buChar char="•"/>
            </a:pPr>
            <a:r>
              <a:rPr lang="en-US" sz="3000" dirty="0"/>
              <a:t>Her work featured in Audacity of Faith: Christian Leaders Reflect on the Election of Barack Obama, What We Love About the Black Church: Can We Get A Witness? And the Black Practical Theology.</a:t>
            </a:r>
          </a:p>
          <a:p>
            <a:pPr marL="342900" lvl="0" indent="-342900" algn="l">
              <a:buFont typeface="Arial" panose="020B0604020202020204" pitchFamily="34" charset="0"/>
              <a:buChar char="•"/>
            </a:pPr>
            <a:r>
              <a:rPr lang="en-US" sz="3000" dirty="0"/>
              <a:t>She has been featured in Gospel Today and Spirit Magazine, "Soul Sanctuary" (released April 2006).</a:t>
            </a:r>
          </a:p>
          <a:p>
            <a:pPr lvl="0" algn="l"/>
            <a:endParaRPr lang="en-US" sz="3000" dirty="0"/>
          </a:p>
        </p:txBody>
      </p:sp>
    </p:spTree>
    <p:extLst>
      <p:ext uri="{BB962C8B-B14F-4D97-AF65-F5344CB8AC3E}">
        <p14:creationId xmlns:p14="http://schemas.microsoft.com/office/powerpoint/2010/main" val="1155193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310640" y="203201"/>
            <a:ext cx="9144000" cy="1021398"/>
          </a:xfrm>
        </p:spPr>
        <p:txBody>
          <a:bodyPr/>
          <a:lstStyle/>
          <a:p>
            <a:r>
              <a:rPr lang="en-US" b="1" dirty="0">
                <a:solidFill>
                  <a:srgbClr val="00B0F0"/>
                </a:solidFill>
              </a:rPr>
              <a:t>ANSWER</a:t>
            </a:r>
            <a:r>
              <a:rPr lang="en-US" b="1" dirty="0"/>
              <a:t> (part 5)</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548640" y="2326641"/>
            <a:ext cx="11287760" cy="3677920"/>
          </a:xfrm>
        </p:spPr>
        <p:txBody>
          <a:bodyPr>
            <a:noAutofit/>
          </a:bodyPr>
          <a:lstStyle/>
          <a:p>
            <a:pPr algn="l"/>
            <a:r>
              <a:rPr lang="en-US" sz="3000" b="1" dirty="0"/>
              <a:t>Adjunct Faculty</a:t>
            </a:r>
          </a:p>
          <a:p>
            <a:pPr marL="457200" lvl="0" indent="-457200" algn="l">
              <a:buFont typeface="Arial" panose="020B0604020202020204" pitchFamily="34" charset="0"/>
              <a:buChar char="•"/>
            </a:pPr>
            <a:r>
              <a:rPr lang="en-US" sz="3000" dirty="0"/>
              <a:t>She served as Adjunct Faculty for Memphis Theological Seminary. </a:t>
            </a:r>
          </a:p>
          <a:p>
            <a:pPr marL="457200" lvl="0" indent="-457200" algn="l">
              <a:buFont typeface="Arial" panose="020B0604020202020204" pitchFamily="34" charset="0"/>
              <a:buChar char="•"/>
            </a:pPr>
            <a:r>
              <a:rPr lang="en-US" sz="3000" dirty="0"/>
              <a:t>Served as a Faculty Mentor for United Theological Seminary Doctor of Ministry Program. </a:t>
            </a:r>
          </a:p>
          <a:p>
            <a:pPr marL="457200" lvl="0" indent="-457200" algn="l">
              <a:buFont typeface="Arial" panose="020B0604020202020204" pitchFamily="34" charset="0"/>
              <a:buChar char="•"/>
            </a:pPr>
            <a:r>
              <a:rPr lang="en-US" sz="3000" dirty="0"/>
              <a:t>She is currently a Visiting Professor of Practical Theology for the Samuel D. Proctor School of Theology at Virginia Union University. </a:t>
            </a:r>
            <a:br>
              <a:rPr lang="en-US" sz="3000" dirty="0"/>
            </a:br>
            <a:endParaRPr lang="en-US" sz="3000" dirty="0"/>
          </a:p>
          <a:p>
            <a:pPr lvl="0" algn="l"/>
            <a:endParaRPr lang="en-US" sz="3000" dirty="0"/>
          </a:p>
        </p:txBody>
      </p:sp>
    </p:spTree>
    <p:extLst>
      <p:ext uri="{BB962C8B-B14F-4D97-AF65-F5344CB8AC3E}">
        <p14:creationId xmlns:p14="http://schemas.microsoft.com/office/powerpoint/2010/main" val="164717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lgn="l"/>
            <a:endParaRPr lang="en-US" sz="5000" dirty="0"/>
          </a:p>
          <a:p>
            <a:pPr lvl="0" algn="l"/>
            <a:r>
              <a:rPr lang="en-US" sz="5000" dirty="0"/>
              <a:t>What year did Dr. Gina Stewart preach in the pulpit of Charity Missionary Baptist Church?  </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10</a:t>
            </a:r>
          </a:p>
        </p:txBody>
      </p:sp>
    </p:spTree>
    <p:extLst>
      <p:ext uri="{BB962C8B-B14F-4D97-AF65-F5344CB8AC3E}">
        <p14:creationId xmlns:p14="http://schemas.microsoft.com/office/powerpoint/2010/main" val="2800015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10</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endParaRPr lang="en-US" dirty="0"/>
          </a:p>
          <a:p>
            <a:pPr algn="l"/>
            <a:r>
              <a:rPr lang="en-US" sz="5000" dirty="0"/>
              <a:t>Year:  2017</a:t>
            </a:r>
          </a:p>
          <a:p>
            <a:pPr algn="l"/>
            <a:br>
              <a:rPr lang="en-US" dirty="0"/>
            </a:br>
            <a:r>
              <a:rPr lang="en-US" dirty="0"/>
              <a:t>Lott Carey Spring Missions Conference</a:t>
            </a:r>
          </a:p>
          <a:p>
            <a:pPr algn="l"/>
            <a:r>
              <a:rPr lang="en-US" dirty="0"/>
              <a:t>Worship Service </a:t>
            </a:r>
          </a:p>
          <a:p>
            <a:pPr algn="l"/>
            <a:r>
              <a:rPr lang="en-US" dirty="0"/>
              <a:t>Part 1 "Something Can Be Done" Mark 1:40-41</a:t>
            </a:r>
          </a:p>
          <a:p>
            <a:pPr algn="l"/>
            <a:r>
              <a:rPr lang="en-US" dirty="0"/>
              <a:t>April 6, 2017</a:t>
            </a:r>
          </a:p>
          <a:p>
            <a:pPr marL="685800" indent="-685800" algn="l">
              <a:buFont typeface="Arial" panose="020B0604020202020204" pitchFamily="34" charset="0"/>
              <a:buChar char="•"/>
            </a:pPr>
            <a:endParaRPr lang="en-US" sz="5000" dirty="0"/>
          </a:p>
        </p:txBody>
      </p:sp>
    </p:spTree>
    <p:extLst>
      <p:ext uri="{BB962C8B-B14F-4D97-AF65-F5344CB8AC3E}">
        <p14:creationId xmlns:p14="http://schemas.microsoft.com/office/powerpoint/2010/main" val="191566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1</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r>
              <a:rPr lang="en-US" sz="5000" dirty="0"/>
              <a:t>Her name is not mentioned in the Bible.  In reviewing scholar’s material, the name given is Claudia </a:t>
            </a:r>
            <a:r>
              <a:rPr lang="en-US" sz="5000" dirty="0" err="1"/>
              <a:t>Procula</a:t>
            </a:r>
            <a:r>
              <a:rPr lang="en-US" sz="5000" dirty="0"/>
              <a:t>!</a:t>
            </a:r>
          </a:p>
        </p:txBody>
      </p:sp>
    </p:spTree>
    <p:extLst>
      <p:ext uri="{BB962C8B-B14F-4D97-AF65-F5344CB8AC3E}">
        <p14:creationId xmlns:p14="http://schemas.microsoft.com/office/powerpoint/2010/main" val="69619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lnSpcReduction="10000"/>
          </a:bodyPr>
          <a:lstStyle/>
          <a:p>
            <a:pPr lvl="0" algn="l"/>
            <a:r>
              <a:rPr lang="en-US" sz="5000" dirty="0"/>
              <a:t>2. Pontius Pilate’s wife sent him a message while he was sitting on the bench, presiding over the trial of Jesus.  What is the message and the Scripture?</a:t>
            </a:r>
          </a:p>
          <a:p>
            <a:endParaRPr lang="en-US" dirty="0"/>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2</a:t>
            </a:r>
          </a:p>
        </p:txBody>
      </p:sp>
    </p:spTree>
    <p:extLst>
      <p:ext uri="{BB962C8B-B14F-4D97-AF65-F5344CB8AC3E}">
        <p14:creationId xmlns:p14="http://schemas.microsoft.com/office/powerpoint/2010/main" val="198634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372678"/>
            <a:ext cx="10058400" cy="3631882"/>
          </a:xfrm>
        </p:spPr>
        <p:txBody>
          <a:bodyPr>
            <a:noAutofit/>
          </a:bodyPr>
          <a:lstStyle/>
          <a:p>
            <a:pPr algn="l"/>
            <a:r>
              <a:rPr lang="en-US" sz="5000" dirty="0"/>
              <a:t>“</a:t>
            </a:r>
            <a:r>
              <a:rPr lang="en-US" sz="5000" i="1" dirty="0"/>
              <a:t>Don’t have anything to do with that innocent man, for I have suffered a great deal today in a dream because of him</a:t>
            </a:r>
            <a:r>
              <a:rPr lang="en-US" sz="5000" dirty="0"/>
              <a:t>.”</a:t>
            </a:r>
          </a:p>
          <a:p>
            <a:pPr algn="l"/>
            <a:r>
              <a:rPr lang="en-US" sz="5000" dirty="0"/>
              <a:t>                    Matthew 27:19B NIV</a:t>
            </a:r>
          </a:p>
        </p:txBody>
      </p:sp>
    </p:spTree>
    <p:extLst>
      <p:ext uri="{BB962C8B-B14F-4D97-AF65-F5344CB8AC3E}">
        <p14:creationId xmlns:p14="http://schemas.microsoft.com/office/powerpoint/2010/main" val="249885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endParaRPr lang="en-US" dirty="0"/>
          </a:p>
          <a:p>
            <a:pPr lvl="0" algn="l"/>
            <a:r>
              <a:rPr lang="en-US" sz="5000" dirty="0"/>
              <a:t>Can you elaborate on the statement, “speak truth to power”?</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3</a:t>
            </a:r>
          </a:p>
        </p:txBody>
      </p:sp>
    </p:spTree>
    <p:extLst>
      <p:ext uri="{BB962C8B-B14F-4D97-AF65-F5344CB8AC3E}">
        <p14:creationId xmlns:p14="http://schemas.microsoft.com/office/powerpoint/2010/main" val="177586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02603"/>
            <a:ext cx="9144000" cy="1224597"/>
          </a:xfrm>
        </p:spPr>
        <p:txBody>
          <a:bodyPr/>
          <a:lstStyle/>
          <a:p>
            <a:r>
              <a:rPr lang="en-US" b="1" dirty="0">
                <a:solidFill>
                  <a:srgbClr val="00B0F0"/>
                </a:solidFill>
              </a:rPr>
              <a:t>ANSWER 3</a:t>
            </a:r>
            <a:r>
              <a:rPr lang="en-US" b="1" dirty="0"/>
              <a:t> (part 1)</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751840" y="1945958"/>
            <a:ext cx="11064240" cy="4485322"/>
          </a:xfrm>
        </p:spPr>
        <p:txBody>
          <a:bodyPr>
            <a:noAutofit/>
          </a:bodyPr>
          <a:lstStyle/>
          <a:p>
            <a:pPr algn="l"/>
            <a:r>
              <a:rPr lang="en-US" sz="4000" dirty="0"/>
              <a:t>A moral phrase to stand up for what is right or to reveal the truth, especially to authoritative leaders in power, even when it’s not the easiest thing to do.  It underlines the courage and determination to express honest and often uncomfortable truths, even in the face of potential backlash or resistance from those who may not want the truth to be revealed.</a:t>
            </a:r>
          </a:p>
        </p:txBody>
      </p:sp>
    </p:spTree>
    <p:extLst>
      <p:ext uri="{BB962C8B-B14F-4D97-AF65-F5344CB8AC3E}">
        <p14:creationId xmlns:p14="http://schemas.microsoft.com/office/powerpoint/2010/main" val="385805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a:t>
            </a:r>
            <a:r>
              <a:rPr lang="en-US" b="1" dirty="0"/>
              <a:t> (part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2072640"/>
            <a:ext cx="10058400" cy="4307840"/>
          </a:xfrm>
        </p:spPr>
        <p:txBody>
          <a:bodyPr>
            <a:noAutofit/>
          </a:bodyPr>
          <a:lstStyle/>
          <a:p>
            <a:pPr lvl="0" algn="l"/>
            <a:r>
              <a:rPr lang="en-US" sz="3000" b="1" dirty="0"/>
              <a:t>Pilate’s Wife (Claudia)</a:t>
            </a:r>
            <a:r>
              <a:rPr lang="en-US" sz="3000" dirty="0"/>
              <a:t> was brave enough to send a message to her husband, in spite of controversy of her femininity.  </a:t>
            </a:r>
          </a:p>
          <a:p>
            <a:pPr lvl="0" algn="l"/>
            <a:r>
              <a:rPr lang="en-US" sz="3000" dirty="0"/>
              <a:t>When </a:t>
            </a:r>
            <a:r>
              <a:rPr lang="en-US" sz="3000" b="1" dirty="0"/>
              <a:t>Queen</a:t>
            </a:r>
            <a:r>
              <a:rPr lang="en-US" sz="3000" dirty="0"/>
              <a:t> </a:t>
            </a:r>
            <a:r>
              <a:rPr lang="en-US" sz="3000" b="1" dirty="0"/>
              <a:t>Vashti</a:t>
            </a:r>
            <a:r>
              <a:rPr lang="en-US" sz="3000" dirty="0"/>
              <a:t> spoke up for herself and disobeyed the orders of her husband, the King, she was banned from the palace and the king found another wife.</a:t>
            </a:r>
          </a:p>
          <a:p>
            <a:pPr lvl="0" algn="l"/>
            <a:r>
              <a:rPr lang="en-US" sz="3000" b="1" dirty="0"/>
              <a:t>Queen Esther </a:t>
            </a:r>
            <a:r>
              <a:rPr lang="en-US" sz="3000" dirty="0"/>
              <a:t>was afraid to go to the King without being called for fear of being banned from the palace for breaking protocol.  She completed a three day fast before moving toward the confrontation of the King.</a:t>
            </a:r>
            <a:br>
              <a:rPr lang="en-US" sz="3000" dirty="0"/>
            </a:br>
            <a:endParaRPr lang="en-US" sz="3000" dirty="0"/>
          </a:p>
          <a:p>
            <a:pPr algn="l"/>
            <a:endParaRPr lang="en-US" sz="5000" dirty="0"/>
          </a:p>
        </p:txBody>
      </p:sp>
    </p:spTree>
    <p:extLst>
      <p:ext uri="{BB962C8B-B14F-4D97-AF65-F5344CB8AC3E}">
        <p14:creationId xmlns:p14="http://schemas.microsoft.com/office/powerpoint/2010/main" val="63430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fontScale="92500"/>
          </a:bodyPr>
          <a:lstStyle/>
          <a:p>
            <a:pPr lvl="0"/>
            <a:endParaRPr lang="en-US" dirty="0"/>
          </a:p>
          <a:p>
            <a:pPr lvl="0" algn="l"/>
            <a:r>
              <a:rPr lang="en-US" sz="5000" dirty="0"/>
              <a:t>Where is the Scripture for the statement, “What doth the </a:t>
            </a:r>
            <a:r>
              <a:rPr lang="en-US" sz="5000" cap="small" dirty="0"/>
              <a:t>Lord</a:t>
            </a:r>
            <a:r>
              <a:rPr lang="en-US" sz="5000" dirty="0"/>
              <a:t> requires of thee, but to do justly, and to love mercy, and to walk humbly with thy God?</a:t>
            </a: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4</a:t>
            </a:r>
          </a:p>
        </p:txBody>
      </p:sp>
    </p:spTree>
    <p:extLst>
      <p:ext uri="{BB962C8B-B14F-4D97-AF65-F5344CB8AC3E}">
        <p14:creationId xmlns:p14="http://schemas.microsoft.com/office/powerpoint/2010/main" val="1705223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1447</Words>
  <Application>Microsoft Office PowerPoint</Application>
  <PresentationFormat>Widescreen</PresentationFormat>
  <Paragraphs>105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Question 1</vt:lpstr>
      <vt:lpstr>ANSWER 1</vt:lpstr>
      <vt:lpstr>Question 2</vt:lpstr>
      <vt:lpstr>ANSWER 2</vt:lpstr>
      <vt:lpstr>Question 3</vt:lpstr>
      <vt:lpstr>ANSWER 3 (part 1)</vt:lpstr>
      <vt:lpstr>ANSWER (part 2)</vt:lpstr>
      <vt:lpstr>Question 4</vt:lpstr>
      <vt:lpstr>ANSWER 4 (part 1)</vt:lpstr>
      <vt:lpstr>ANSWER (part 2)</vt:lpstr>
      <vt:lpstr>Question 5</vt:lpstr>
      <vt:lpstr>ANSWER 5 (part 1)</vt:lpstr>
      <vt:lpstr>ANSWER (part 2)</vt:lpstr>
      <vt:lpstr>ANSWER (part 3)</vt:lpstr>
      <vt:lpstr>Question 6</vt:lpstr>
      <vt:lpstr>ANSWER 6</vt:lpstr>
      <vt:lpstr>Question 7</vt:lpstr>
      <vt:lpstr>ANSWER 7</vt:lpstr>
      <vt:lpstr>Question 8</vt:lpstr>
      <vt:lpstr>ANSWER 8</vt:lpstr>
      <vt:lpstr>Question 9</vt:lpstr>
      <vt:lpstr>ANSWER 9 (part 1)</vt:lpstr>
      <vt:lpstr>ANSWER (part 2)</vt:lpstr>
      <vt:lpstr>ANSWER (part 3)</vt:lpstr>
      <vt:lpstr>ANSWER (part 4)</vt:lpstr>
      <vt:lpstr>ANSWER (part 5)</vt:lpstr>
      <vt:lpstr>Question 10</vt:lpstr>
      <vt:lpstr>ANSWER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Simmons,Kathy</dc:creator>
  <cp:lastModifiedBy>Simmons,Kathy</cp:lastModifiedBy>
  <cp:revision>50</cp:revision>
  <dcterms:created xsi:type="dcterms:W3CDTF">2024-03-05T03:17:32Z</dcterms:created>
  <dcterms:modified xsi:type="dcterms:W3CDTF">2024-03-05T04:37:43Z</dcterms:modified>
</cp:coreProperties>
</file>